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0" r:id="rId1"/>
  </p:sldMasterIdLst>
  <p:notesMasterIdLst>
    <p:notesMasterId r:id="rId17"/>
  </p:notesMasterIdLst>
  <p:sldIdLst>
    <p:sldId id="305" r:id="rId2"/>
    <p:sldId id="262" r:id="rId3"/>
    <p:sldId id="312" r:id="rId4"/>
    <p:sldId id="310" r:id="rId5"/>
    <p:sldId id="313" r:id="rId6"/>
    <p:sldId id="314" r:id="rId7"/>
    <p:sldId id="315" r:id="rId8"/>
    <p:sldId id="316" r:id="rId9"/>
    <p:sldId id="317" r:id="rId10"/>
    <p:sldId id="318" r:id="rId11"/>
    <p:sldId id="319" r:id="rId12"/>
    <p:sldId id="320" r:id="rId13"/>
    <p:sldId id="321" r:id="rId14"/>
    <p:sldId id="322" r:id="rId15"/>
    <p:sldId id="323" r:id="rId1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pos="575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6F66"/>
    <a:srgbClr val="04BC2A"/>
    <a:srgbClr val="009507"/>
    <a:srgbClr val="0182C3"/>
    <a:srgbClr val="006F66"/>
    <a:srgbClr val="0E233C"/>
    <a:srgbClr val="7F7E7F"/>
    <a:srgbClr val="888B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4" autoAdjust="0"/>
    <p:restoredTop sz="93324"/>
  </p:normalViewPr>
  <p:slideViewPr>
    <p:cSldViewPr snapToGrid="0" snapToObjects="1" showGuides="1">
      <p:cViewPr>
        <p:scale>
          <a:sx n="160" d="100"/>
          <a:sy n="160" d="100"/>
        </p:scale>
        <p:origin x="144" y="208"/>
      </p:cViewPr>
      <p:guideLst>
        <p:guide orient="horz"/>
        <p:guide pos="575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A52A9F-56CA-1149-BC8E-25C718DB4C14}" type="datetimeFigureOut">
              <a:t>8/28/25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BA0A52-A99B-D345-93D6-FC415754089C}" type="slidenum"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356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BA0A52-A99B-D345-93D6-FC415754089C}" type="slidenum">
              <a:rPr lang="uk-UA" smtClean="0"/>
              <a:t>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710967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044E72-A232-E1C4-5CF6-069550C8DA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160146-E543-F3C0-F017-AAEBD8C48E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CC748A-EE3B-EFA3-4284-6BB8174116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218150-EB98-6DF0-22A0-78CA3113D3E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BA0A52-A99B-D345-93D6-FC415754089C}" type="slidenum">
              <a:rPr lang="uk-UA" smtClean="0"/>
              <a:t>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68090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973E0C-A47F-0721-8AB6-3A43A91F5E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3E08D0-1800-9000-8407-E378230237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6551E8-EE2C-8E58-9388-FF82E701F4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B4C803-BB94-4C22-1744-9C99D3ABFB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BA0A52-A99B-D345-93D6-FC415754089C}" type="slidenum">
              <a:rPr lang="uk-UA" smtClean="0"/>
              <a:t>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496333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d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ref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163451" y="4616287"/>
            <a:ext cx="1467619" cy="452412"/>
            <a:chOff x="163451" y="4626067"/>
            <a:chExt cx="1467619" cy="452412"/>
          </a:xfrm>
        </p:grpSpPr>
        <p:pic>
          <p:nvPicPr>
            <p:cNvPr id="7" name="Picture 6" descr="MCW_Logo.ai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60303"/>
            <a:stretch/>
          </p:blipFill>
          <p:spPr>
            <a:xfrm>
              <a:off x="163451" y="4629318"/>
              <a:ext cx="565134" cy="449161"/>
            </a:xfrm>
            <a:prstGeom prst="rect">
              <a:avLst/>
            </a:prstGeom>
          </p:spPr>
        </p:pic>
        <p:pic>
          <p:nvPicPr>
            <p:cNvPr id="8" name="Picture 7" descr="MCW_Logo.ai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697"/>
            <a:stretch/>
          </p:blipFill>
          <p:spPr>
            <a:xfrm>
              <a:off x="772595" y="4626067"/>
              <a:ext cx="858475" cy="4491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04492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9446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4544568"/>
            <a:ext cx="9144000" cy="612160"/>
          </a:xfrm>
          <a:prstGeom prst="rect">
            <a:avLst/>
          </a:prstGeom>
          <a:gradFill>
            <a:gsLst>
              <a:gs pos="96000">
                <a:srgbClr val="006F66">
                  <a:lumMod val="100000"/>
                </a:srgbClr>
              </a:gs>
              <a:gs pos="13000">
                <a:srgbClr val="0182C3"/>
              </a:gs>
            </a:gsLst>
            <a:path path="circle">
              <a:fillToRect l="100000" t="100000"/>
            </a:path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ref</a:t>
            </a:r>
            <a:endParaRPr lang="en-US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163451" y="4616287"/>
            <a:ext cx="1467619" cy="452412"/>
            <a:chOff x="163451" y="4626067"/>
            <a:chExt cx="1467619" cy="452412"/>
          </a:xfrm>
        </p:grpSpPr>
        <p:pic>
          <p:nvPicPr>
            <p:cNvPr id="8" name="Picture 7" descr="MCW_Logo.ai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60303"/>
            <a:stretch/>
          </p:blipFill>
          <p:spPr>
            <a:xfrm>
              <a:off x="163451" y="4629318"/>
              <a:ext cx="565134" cy="449161"/>
            </a:xfrm>
            <a:prstGeom prst="rect">
              <a:avLst/>
            </a:prstGeom>
          </p:spPr>
        </p:pic>
        <p:pic>
          <p:nvPicPr>
            <p:cNvPr id="9" name="Picture 8" descr="MCW_Logo.ai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697"/>
            <a:stretch/>
          </p:blipFill>
          <p:spPr>
            <a:xfrm>
              <a:off x="772595" y="4626067"/>
              <a:ext cx="858475" cy="449161"/>
            </a:xfrm>
            <a:prstGeom prst="rect">
              <a:avLst/>
            </a:prstGeom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511F6510-294A-4537-8FD2-C32DEAA7B77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4372" y="4675356"/>
            <a:ext cx="1114066" cy="35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169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phagenomedocs.com/index.html" TargetMode="External"/><Relationship Id="rId2" Type="http://schemas.openxmlformats.org/officeDocument/2006/relationships/hyperlink" Target="https://storage.googleapis.com/deepmind-media/papers/alphagenome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lphagenomecommunity.com/" TargetMode="External"/><Relationship Id="rId4" Type="http://schemas.openxmlformats.org/officeDocument/2006/relationships/hyperlink" Target="https://www.youtube.com/watch?v=Xbvloe13nak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77CC208-2C25-4312-8DA2-0F023E55EADE}"/>
              </a:ext>
            </a:extLst>
          </p:cNvPr>
          <p:cNvSpPr/>
          <p:nvPr/>
        </p:nvSpPr>
        <p:spPr>
          <a:xfrm>
            <a:off x="0" y="-95534"/>
            <a:ext cx="9144000" cy="52390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8" name="Picture 4" descr="AlphaGenome: AI for better understanding the genome - Google DeepMind">
            <a:extLst>
              <a:ext uri="{FF2B5EF4-FFF2-40B4-BE49-F238E27FC236}">
                <a16:creationId xmlns:a16="http://schemas.microsoft.com/office/drawing/2014/main" id="{C386572A-2044-BBCE-334D-E5B3DF79B3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00703"/>
            <a:ext cx="9144000" cy="5244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2952789-A9B4-4C52-8B04-73DD2F09666F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" y="-100703"/>
            <a:ext cx="9144000" cy="5244203"/>
          </a:xfrm>
          <a:prstGeom prst="rect">
            <a:avLst/>
          </a:prstGeom>
          <a:gradFill flip="none" rotWithShape="1">
            <a:gsLst>
              <a:gs pos="91000">
                <a:srgbClr val="006F66">
                  <a:lumMod val="100000"/>
                  <a:alpha val="63000"/>
                </a:srgbClr>
              </a:gs>
              <a:gs pos="0">
                <a:srgbClr val="0182C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628806" y="2126559"/>
            <a:ext cx="5886387" cy="1346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Franklin Gothic Book"/>
                <a:cs typeface="Franklin Gothic Book"/>
              </a:rPr>
              <a:t>AlphaGenome</a:t>
            </a:r>
          </a:p>
          <a:p>
            <a:r>
              <a:rPr lang="en-US" sz="1500" i="1" dirty="0">
                <a:solidFill>
                  <a:schemeClr val="bg1"/>
                </a:solidFill>
                <a:latin typeface="Franklin Gothic Book"/>
                <a:cs typeface="Franklin Gothic Book"/>
              </a:rPr>
              <a:t>Ryan Gallagher</a:t>
            </a:r>
          </a:p>
          <a:p>
            <a:r>
              <a:rPr lang="en-US" sz="1500" i="1" dirty="0">
                <a:solidFill>
                  <a:schemeClr val="bg1"/>
                </a:solidFill>
                <a:latin typeface="Franklin Gothic Book"/>
                <a:cs typeface="Franklin Gothic Book"/>
              </a:rPr>
              <a:t>Department of Pediatrics</a:t>
            </a:r>
          </a:p>
          <a:p>
            <a:pPr>
              <a:lnSpc>
                <a:spcPts val="1500"/>
              </a:lnSpc>
            </a:pPr>
            <a:r>
              <a:rPr lang="en-US" sz="1100" dirty="0">
                <a:solidFill>
                  <a:schemeClr val="bg1"/>
                </a:solidFill>
                <a:latin typeface="Franklin Gothic Book"/>
                <a:cs typeface="Franklin Gothic Book"/>
              </a:rPr>
              <a:t>08/29/2025</a:t>
            </a:r>
          </a:p>
        </p:txBody>
      </p:sp>
      <p:pic>
        <p:nvPicPr>
          <p:cNvPr id="15" name="Picture 14" descr="A picture containing text, book&#10;&#10;Description automatically generated">
            <a:extLst>
              <a:ext uri="{FF2B5EF4-FFF2-40B4-BE49-F238E27FC236}">
                <a16:creationId xmlns:a16="http://schemas.microsoft.com/office/drawing/2014/main" id="{8A790C25-4F96-4568-BCAF-0D1A0B3172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101" y="190661"/>
            <a:ext cx="1267651" cy="10088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52BD680-5858-4DAD-A218-D2025F1ABB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1853" y="369168"/>
            <a:ext cx="2019486" cy="65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181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4C6BD9-047F-49D6-86D1-2E2E93F8C8A5}"/>
              </a:ext>
            </a:extLst>
          </p:cNvPr>
          <p:cNvSpPr txBox="1"/>
          <p:nvPr/>
        </p:nvSpPr>
        <p:spPr>
          <a:xfrm>
            <a:off x="468870" y="196358"/>
            <a:ext cx="7229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6F66"/>
                </a:solidFill>
                <a:latin typeface="Franklin Gothic Demi" charset="0"/>
                <a:ea typeface="Franklin Gothic Demi" charset="0"/>
                <a:cs typeface="Franklin Gothic Demi" charset="0"/>
              </a:rPr>
              <a:t>Worked Example – One of our SVs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3A4FC8-C37C-F224-E267-65796D0A263C}"/>
              </a:ext>
            </a:extLst>
          </p:cNvPr>
          <p:cNvSpPr txBox="1"/>
          <p:nvPr/>
        </p:nvSpPr>
        <p:spPr>
          <a:xfrm>
            <a:off x="364655" y="807117"/>
            <a:ext cx="8310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call visualized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41C288-A0E0-5858-9C9D-E6E7E64E5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06" y="1176449"/>
            <a:ext cx="8958988" cy="324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862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03B881-808A-69A7-FD23-3196880FE96A}"/>
              </a:ext>
            </a:extLst>
          </p:cNvPr>
          <p:cNvSpPr txBox="1"/>
          <p:nvPr/>
        </p:nvSpPr>
        <p:spPr>
          <a:xfrm>
            <a:off x="468870" y="196358"/>
            <a:ext cx="80901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6F66"/>
                </a:solidFill>
                <a:latin typeface="Franklin Gothic Demi" charset="0"/>
                <a:ea typeface="Franklin Gothic Demi" charset="0"/>
                <a:cs typeface="Franklin Gothic Demi" charset="0"/>
              </a:rPr>
              <a:t>Worked Example – Selecting Cell Type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4EA6C0-8475-AB3B-F9AF-E544B80A1273}"/>
              </a:ext>
            </a:extLst>
          </p:cNvPr>
          <p:cNvSpPr txBox="1"/>
          <p:nvPr/>
        </p:nvSpPr>
        <p:spPr>
          <a:xfrm>
            <a:off x="564776" y="1001805"/>
            <a:ext cx="8155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Given our patient’s phenotype and the disease types associated with </a:t>
            </a:r>
            <a:r>
              <a:rPr lang="en-US" i="1" dirty="0"/>
              <a:t>COL5A1 </a:t>
            </a:r>
            <a:r>
              <a:rPr lang="en-US" dirty="0"/>
              <a:t>(and Gemini’s help),</a:t>
            </a:r>
            <a:r>
              <a:rPr lang="en-US" i="1" dirty="0"/>
              <a:t> </a:t>
            </a:r>
            <a:r>
              <a:rPr lang="en-US" dirty="0"/>
              <a:t>I will use the cell types: </a:t>
            </a:r>
            <a:r>
              <a:rPr lang="en-US" b="1" dirty="0"/>
              <a:t>Fibroblast of Dermis, Fibroblast of Lung, Fibroblast of the Aortic Adventitia, Foreskin Fibroblast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6ACD65-5019-8008-4015-DFB4FB85E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584" y="1925135"/>
            <a:ext cx="6842080" cy="21913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516A24-291F-DF89-FDA9-2545070FA38B}"/>
              </a:ext>
            </a:extLst>
          </p:cNvPr>
          <p:cNvSpPr txBox="1"/>
          <p:nvPr/>
        </p:nvSpPr>
        <p:spPr>
          <a:xfrm>
            <a:off x="430306" y="4202206"/>
            <a:ext cx="8669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can confirm the data availability through this table in AlphaGenome documentation.</a:t>
            </a:r>
          </a:p>
        </p:txBody>
      </p:sp>
    </p:spTree>
    <p:extLst>
      <p:ext uri="{BB962C8B-B14F-4D97-AF65-F5344CB8AC3E}">
        <p14:creationId xmlns:p14="http://schemas.microsoft.com/office/powerpoint/2010/main" val="347512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F0DE4E-ED69-A0B4-EA31-22398BE7CC4E}"/>
              </a:ext>
            </a:extLst>
          </p:cNvPr>
          <p:cNvSpPr txBox="1"/>
          <p:nvPr/>
        </p:nvSpPr>
        <p:spPr>
          <a:xfrm>
            <a:off x="468870" y="196358"/>
            <a:ext cx="8090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6F66"/>
                </a:solidFill>
                <a:latin typeface="Franklin Gothic Demi" charset="0"/>
                <a:ea typeface="Franklin Gothic Demi" charset="0"/>
                <a:cs typeface="Franklin Gothic Demi" charset="0"/>
              </a:rPr>
              <a:t>Worked Example – Running AlphaGenome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F2F952-A756-A043-00C3-92AB308DE10B}"/>
              </a:ext>
            </a:extLst>
          </p:cNvPr>
          <p:cNvSpPr txBox="1"/>
          <p:nvPr/>
        </p:nvSpPr>
        <p:spPr>
          <a:xfrm>
            <a:off x="417443" y="1353775"/>
            <a:ext cx="830911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AlphaGenome is accessible to users through an API. This API effectively is a key to access the model. This structure allows users to obtain information by submitting certain criteria (variant, cell type, output, </a:t>
            </a:r>
            <a:r>
              <a:rPr lang="en-US" dirty="0" err="1"/>
              <a:t>etc</a:t>
            </a:r>
            <a:r>
              <a:rPr lang="en-US" dirty="0"/>
              <a:t>…).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information is organized and submitted via Python scripts on the command line. Retrieved data is organized and visualized client-side.   </a:t>
            </a:r>
          </a:p>
        </p:txBody>
      </p:sp>
    </p:spTree>
    <p:extLst>
      <p:ext uri="{BB962C8B-B14F-4D97-AF65-F5344CB8AC3E}">
        <p14:creationId xmlns:p14="http://schemas.microsoft.com/office/powerpoint/2010/main" val="40474216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7E3699-3AA8-BD4B-AAF4-E976949D82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76E87A-DCC4-012B-68C5-7DE657DB4777}"/>
              </a:ext>
            </a:extLst>
          </p:cNvPr>
          <p:cNvSpPr txBox="1"/>
          <p:nvPr/>
        </p:nvSpPr>
        <p:spPr>
          <a:xfrm>
            <a:off x="468870" y="196358"/>
            <a:ext cx="8090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6F66"/>
                </a:solidFill>
                <a:latin typeface="Franklin Gothic Demi" charset="0"/>
                <a:ea typeface="Franklin Gothic Demi" charset="0"/>
                <a:cs typeface="Franklin Gothic Demi" charset="0"/>
              </a:rPr>
              <a:t>Worked Example – Output</a:t>
            </a:r>
          </a:p>
        </p:txBody>
      </p:sp>
      <p:pic>
        <p:nvPicPr>
          <p:cNvPr id="5" name="Picture 4" descr="A graph of a graph showing a graph&#10;&#10;AI-generated content may be incorrect.">
            <a:extLst>
              <a:ext uri="{FF2B5EF4-FFF2-40B4-BE49-F238E27FC236}">
                <a16:creationId xmlns:a16="http://schemas.microsoft.com/office/drawing/2014/main" id="{64BC5BDE-A514-AD96-3128-F5F24488FA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341"/>
          <a:stretch>
            <a:fillRect/>
          </a:stretch>
        </p:blipFill>
        <p:spPr>
          <a:xfrm>
            <a:off x="1178316" y="781133"/>
            <a:ext cx="6787368" cy="31784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15BF62-D04C-CA0A-5472-0D75F2192C14}"/>
              </a:ext>
            </a:extLst>
          </p:cNvPr>
          <p:cNvSpPr txBox="1"/>
          <p:nvPr/>
        </p:nvSpPr>
        <p:spPr>
          <a:xfrm>
            <a:off x="532737" y="4150581"/>
            <a:ext cx="7085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Interpretation is made by looking at difference in signal in REF vs. ALT.</a:t>
            </a:r>
          </a:p>
        </p:txBody>
      </p:sp>
    </p:spTree>
    <p:extLst>
      <p:ext uri="{BB962C8B-B14F-4D97-AF65-F5344CB8AC3E}">
        <p14:creationId xmlns:p14="http://schemas.microsoft.com/office/powerpoint/2010/main" val="4989033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9C6820-C8DC-9523-80FD-141B304B6F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7C015C-22B4-6557-56E6-DEC5BFEFC1B3}"/>
              </a:ext>
            </a:extLst>
          </p:cNvPr>
          <p:cNvSpPr txBox="1"/>
          <p:nvPr/>
        </p:nvSpPr>
        <p:spPr>
          <a:xfrm>
            <a:off x="468870" y="196358"/>
            <a:ext cx="8090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6F66"/>
                </a:solidFill>
                <a:latin typeface="Franklin Gothic Demi" charset="0"/>
                <a:ea typeface="Franklin Gothic Demi" charset="0"/>
                <a:cs typeface="Franklin Gothic Demi" charset="0"/>
              </a:rPr>
              <a:t>AlphaGenome Discussion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4C98AD-6E5C-03D1-8D7C-22752F40FD5F}"/>
              </a:ext>
            </a:extLst>
          </p:cNvPr>
          <p:cNvSpPr txBox="1"/>
          <p:nvPr/>
        </p:nvSpPr>
        <p:spPr>
          <a:xfrm>
            <a:off x="417443" y="1140589"/>
            <a:ext cx="830911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AlphaGenome is a powerful tool that allows users to look at the </a:t>
            </a:r>
            <a:r>
              <a:rPr lang="en-US" i="1" dirty="0"/>
              <a:t>predictive </a:t>
            </a:r>
            <a:r>
              <a:rPr lang="en-US" dirty="0"/>
              <a:t>difference between two genomic sequences – one with a mutation and one without.</a:t>
            </a:r>
          </a:p>
          <a:p>
            <a:endParaRPr lang="en-US" dirty="0"/>
          </a:p>
          <a:p>
            <a:r>
              <a:rPr lang="en-US" dirty="0"/>
              <a:t>The output of these predictions can be multifaceted based on the input sequence, predictive range, cell tissue specification, and output selection (depending on data availability). These can help answer a myriad of different questions about the genome. </a:t>
            </a:r>
          </a:p>
          <a:p>
            <a:endParaRPr lang="en-US" dirty="0"/>
          </a:p>
          <a:p>
            <a:r>
              <a:rPr lang="en-US" dirty="0"/>
              <a:t>Further applications could allow for a process to quantify the impact of all non-coding variants in future samples. </a:t>
            </a:r>
          </a:p>
        </p:txBody>
      </p:sp>
    </p:spTree>
    <p:extLst>
      <p:ext uri="{BB962C8B-B14F-4D97-AF65-F5344CB8AC3E}">
        <p14:creationId xmlns:p14="http://schemas.microsoft.com/office/powerpoint/2010/main" val="36607583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E36177-C641-6BF8-7DAC-4E8D005095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A7FC77-8EF0-1A5C-E846-B7FA4704F3EB}"/>
              </a:ext>
            </a:extLst>
          </p:cNvPr>
          <p:cNvSpPr txBox="1"/>
          <p:nvPr/>
        </p:nvSpPr>
        <p:spPr>
          <a:xfrm>
            <a:off x="468870" y="196358"/>
            <a:ext cx="8090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6F66"/>
                </a:solidFill>
                <a:latin typeface="Franklin Gothic Demi" charset="0"/>
                <a:ea typeface="Franklin Gothic Demi" charset="0"/>
                <a:cs typeface="Franklin Gothic Demi" charset="0"/>
              </a:rPr>
              <a:t>Resources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02E119-7D02-1DFE-034B-7C96E70EB370}"/>
              </a:ext>
            </a:extLst>
          </p:cNvPr>
          <p:cNvSpPr txBox="1"/>
          <p:nvPr/>
        </p:nvSpPr>
        <p:spPr>
          <a:xfrm>
            <a:off x="417443" y="1140589"/>
            <a:ext cx="83091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preprint: </a:t>
            </a:r>
            <a:r>
              <a:rPr lang="en-US" dirty="0">
                <a:hlinkClick r:id="rId2"/>
              </a:rPr>
              <a:t>AlphaGenome: advancing regulatory variant effect prediction with a unified DNA sequence model</a:t>
            </a:r>
            <a:endParaRPr lang="en-US" dirty="0"/>
          </a:p>
          <a:p>
            <a:endParaRPr lang="en-US" dirty="0"/>
          </a:p>
          <a:p>
            <a:r>
              <a:rPr lang="en-US" dirty="0"/>
              <a:t>Documentation: </a:t>
            </a:r>
            <a:r>
              <a:rPr lang="en-US" dirty="0">
                <a:hlinkClick r:id="rId3"/>
              </a:rPr>
              <a:t>Exploring the genome with AlphaGenome</a:t>
            </a:r>
            <a:endParaRPr lang="en-US" dirty="0"/>
          </a:p>
          <a:p>
            <a:endParaRPr lang="en-US" dirty="0"/>
          </a:p>
          <a:p>
            <a:r>
              <a:rPr lang="en-US" dirty="0"/>
              <a:t>Author’s Demonstration: </a:t>
            </a:r>
            <a:r>
              <a:rPr lang="en-US" dirty="0">
                <a:hlinkClick r:id="rId4"/>
              </a:rPr>
              <a:t>AlphaGenome101</a:t>
            </a:r>
            <a:endParaRPr lang="en-US" dirty="0"/>
          </a:p>
          <a:p>
            <a:endParaRPr lang="en-US" dirty="0"/>
          </a:p>
          <a:p>
            <a:r>
              <a:rPr lang="en-US" dirty="0"/>
              <a:t>Community Forums: </a:t>
            </a:r>
            <a:r>
              <a:rPr lang="en-US" dirty="0">
                <a:hlinkClick r:id="rId5"/>
              </a:rPr>
              <a:t>Alphagenome-community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67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21270" y="193513"/>
            <a:ext cx="6295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6F66"/>
                </a:solidFill>
                <a:latin typeface="Franklin Gothic Demi" charset="0"/>
                <a:ea typeface="Franklin Gothic Demi" charset="0"/>
                <a:cs typeface="Franklin Gothic Demi" charset="0"/>
              </a:rPr>
              <a:t>Intro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336869" y="4758811"/>
            <a:ext cx="47026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900">
                <a:solidFill>
                  <a:schemeClr val="bg1"/>
                </a:solidFill>
                <a:latin typeface="Franklin Gothic Book" charset="0"/>
                <a:ea typeface="Franklin Gothic Book" charset="0"/>
                <a:cs typeface="Franklin Gothic Book" charset="0"/>
              </a:rPr>
              <a:t>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15DA74-888D-6D25-05FD-E7FA9754D01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325120" y="885190"/>
            <a:ext cx="849376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AlphaGenome</a:t>
            </a:r>
            <a:r>
              <a:rPr lang="en-US" sz="1600" b="1" baseline="30000" dirty="0"/>
              <a:t>1</a:t>
            </a:r>
            <a:r>
              <a:rPr lang="en-US" sz="1600" b="1" dirty="0"/>
              <a:t>: </a:t>
            </a:r>
            <a:r>
              <a:rPr lang="en-US" sz="1600" dirty="0"/>
              <a:t>a deep learning model (AI) which takes </a:t>
            </a:r>
            <a:r>
              <a:rPr lang="en-US" sz="1600" dirty="0" err="1"/>
              <a:t>megabase</a:t>
            </a:r>
            <a:r>
              <a:rPr lang="en-US" sz="1600" dirty="0"/>
              <a:t>-scale DNA sequences as input and predicts regulatory variant effects and thousands of functional genomic signals</a:t>
            </a:r>
          </a:p>
          <a:p>
            <a:endParaRPr lang="en-US" sz="1600" dirty="0"/>
          </a:p>
          <a:p>
            <a:r>
              <a:rPr lang="en-US" sz="1600" b="1" dirty="0"/>
              <a:t>Potential For</a:t>
            </a:r>
            <a:r>
              <a:rPr lang="en-US" sz="1600" b="1" baseline="30000" dirty="0"/>
              <a:t>17</a:t>
            </a:r>
            <a:r>
              <a:rPr lang="en-US" sz="1600" b="1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Rare Disease Diagnostics: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The model’s variant effect predictions can offer functional evidence for annotation pipelines, helping to diagnose non-coding VUS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Molecular Biology: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It can be used for </a:t>
            </a:r>
            <a:r>
              <a:rPr lang="en-US" sz="1600" i="1" dirty="0"/>
              <a:t>in silico </a:t>
            </a:r>
            <a:r>
              <a:rPr lang="en-US" sz="1600" dirty="0"/>
              <a:t>experimentation to generate hypotheses and prioritize wet-lab experiments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Sequence Design: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Predictions for splicing, expression, and accessibility could accelerate applications like designing therapeutic antisense oligonucleotides and tissue-specific enhancers.</a:t>
            </a:r>
          </a:p>
        </p:txBody>
      </p:sp>
    </p:spTree>
    <p:extLst>
      <p:ext uri="{BB962C8B-B14F-4D97-AF65-F5344CB8AC3E}">
        <p14:creationId xmlns:p14="http://schemas.microsoft.com/office/powerpoint/2010/main" val="694925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75E10-4CDF-B663-B27D-FB8E3AED0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DBF9785-66EE-2535-AA06-6ECC5DA8FB0B}"/>
              </a:ext>
            </a:extLst>
          </p:cNvPr>
          <p:cNvSpPr txBox="1"/>
          <p:nvPr/>
        </p:nvSpPr>
        <p:spPr>
          <a:xfrm>
            <a:off x="468870" y="196358"/>
            <a:ext cx="3036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6F66"/>
                </a:solidFill>
                <a:latin typeface="Franklin Gothic Demi" charset="0"/>
                <a:ea typeface="Franklin Gothic Demi" charset="0"/>
                <a:cs typeface="Franklin Gothic Demi" charset="0"/>
              </a:rPr>
              <a:t>How it Works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DE456F-1E7D-16BD-15B7-5AE090977B0B}"/>
              </a:ext>
            </a:extLst>
          </p:cNvPr>
          <p:cNvSpPr txBox="1"/>
          <p:nvPr/>
        </p:nvSpPr>
        <p:spPr>
          <a:xfrm>
            <a:off x="4336869" y="4758811"/>
            <a:ext cx="47026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Franklin Gothic Book" charset="0"/>
                <a:ea typeface="Franklin Gothic Book" charset="0"/>
                <a:cs typeface="Franklin Gothic Book" charset="0"/>
              </a:rPr>
              <a:t>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F86AC6-111E-818F-AB92-B86576DC41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6320" y="153857"/>
            <a:ext cx="5403850" cy="43606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33B67A-8CCF-9774-C199-4124B9D620E2}"/>
              </a:ext>
            </a:extLst>
          </p:cNvPr>
          <p:cNvSpPr txBox="1"/>
          <p:nvPr/>
        </p:nvSpPr>
        <p:spPr>
          <a:xfrm>
            <a:off x="423582" y="1694587"/>
            <a:ext cx="308161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tool which intakes DNA sequence (up to 1MB) and outputs predictions for across diverse cell types for 11 output modalities at high resolution</a:t>
            </a:r>
            <a:r>
              <a:rPr lang="en-US" baseline="30000" dirty="0"/>
              <a:t>3</a:t>
            </a:r>
            <a:r>
              <a:rPr lang="en-US" dirty="0"/>
              <a:t>.</a:t>
            </a:r>
          </a:p>
          <a:p>
            <a:endParaRPr lang="en-US" baseline="30000" dirty="0"/>
          </a:p>
          <a:p>
            <a:endParaRPr 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3292481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DD735-D30E-3FD1-E7A4-661DA15354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D786BD4-33FA-76D2-9977-356EC23BDF69}"/>
              </a:ext>
            </a:extLst>
          </p:cNvPr>
          <p:cNvSpPr txBox="1"/>
          <p:nvPr/>
        </p:nvSpPr>
        <p:spPr>
          <a:xfrm>
            <a:off x="468870" y="196358"/>
            <a:ext cx="5878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6F66"/>
                </a:solidFill>
                <a:latin typeface="Franklin Gothic Demi" charset="0"/>
                <a:ea typeface="Franklin Gothic Demi" charset="0"/>
                <a:cs typeface="Franklin Gothic Demi" charset="0"/>
              </a:rPr>
              <a:t>Predicting Variant Effects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DD7541-52F8-4E5F-613B-915CA12FED1D}"/>
              </a:ext>
            </a:extLst>
          </p:cNvPr>
          <p:cNvSpPr txBox="1"/>
          <p:nvPr/>
        </p:nvSpPr>
        <p:spPr>
          <a:xfrm>
            <a:off x="4336869" y="4758811"/>
            <a:ext cx="470262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  <a:latin typeface="Franklin Gothic Book" charset="0"/>
                <a:ea typeface="Franklin Gothic Book" charset="0"/>
                <a:cs typeface="Franklin Gothic Book" charset="0"/>
              </a:rPr>
              <a:t>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E178A8-76F2-6C2D-F761-5B3DD5B287A5}"/>
              </a:ext>
            </a:extLst>
          </p:cNvPr>
          <p:cNvSpPr txBox="1"/>
          <p:nvPr/>
        </p:nvSpPr>
        <p:spPr>
          <a:xfrm>
            <a:off x="468870" y="936470"/>
            <a:ext cx="255671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AlphaGenome scores a genetic variant by generating two separate predictions – one for the sequence with the </a:t>
            </a:r>
            <a:r>
              <a:rPr lang="en-US" b="1" dirty="0"/>
              <a:t>reference (REF) allele </a:t>
            </a:r>
            <a:r>
              <a:rPr lang="en-US" dirty="0"/>
              <a:t>and another for the sequence with the </a:t>
            </a:r>
            <a:r>
              <a:rPr lang="en-US" b="1" dirty="0"/>
              <a:t>alternative (ALT) allele – </a:t>
            </a:r>
            <a:r>
              <a:rPr lang="en-US" dirty="0"/>
              <a:t>and quantifies the difference between these two outputs</a:t>
            </a:r>
            <a:r>
              <a:rPr lang="en-US" baseline="30000" dirty="0"/>
              <a:t>41</a:t>
            </a:r>
            <a:r>
              <a:rPr lang="en-US" dirty="0"/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648CA8-D0E3-34C2-8DF1-673CAB9CB3B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6" t="2657" r="-126" b="-3960"/>
          <a:stretch>
            <a:fillRect/>
          </a:stretch>
        </p:blipFill>
        <p:spPr>
          <a:xfrm>
            <a:off x="3025589" y="834665"/>
            <a:ext cx="5907385" cy="25689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D4F9E04-F70B-D73E-D8C5-9E51FFB2D86C}"/>
              </a:ext>
            </a:extLst>
          </p:cNvPr>
          <p:cNvSpPr txBox="1"/>
          <p:nvPr/>
        </p:nvSpPr>
        <p:spPr>
          <a:xfrm>
            <a:off x="6678218" y="611856"/>
            <a:ext cx="21466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X Axis = Chromosome Position</a:t>
            </a:r>
          </a:p>
          <a:p>
            <a:r>
              <a:rPr lang="en-US" sz="1200" dirty="0"/>
              <a:t>Y Axis = Relative Expression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948FF4-4A2D-22CE-3F26-41007104DBDF}"/>
              </a:ext>
            </a:extLst>
          </p:cNvPr>
          <p:cNvSpPr txBox="1"/>
          <p:nvPr/>
        </p:nvSpPr>
        <p:spPr>
          <a:xfrm>
            <a:off x="4123414" y="3626473"/>
            <a:ext cx="39900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Top: Measured Expression</a:t>
            </a:r>
            <a:r>
              <a:rPr lang="en-US" sz="1600" baseline="30000" dirty="0"/>
              <a:t>10</a:t>
            </a:r>
            <a:endParaRPr lang="en-US" sz="1600" dirty="0"/>
          </a:p>
          <a:p>
            <a:r>
              <a:rPr lang="en-US" sz="1600" dirty="0"/>
              <a:t>Bottom: AlphaGenome Predicted Expression</a:t>
            </a:r>
          </a:p>
        </p:txBody>
      </p:sp>
    </p:spTree>
    <p:extLst>
      <p:ext uri="{BB962C8B-B14F-4D97-AF65-F5344CB8AC3E}">
        <p14:creationId xmlns:p14="http://schemas.microsoft.com/office/powerpoint/2010/main" val="3437607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A85E913-AF1A-BB1C-DE92-79770B130992}"/>
              </a:ext>
            </a:extLst>
          </p:cNvPr>
          <p:cNvSpPr txBox="1"/>
          <p:nvPr/>
        </p:nvSpPr>
        <p:spPr>
          <a:xfrm>
            <a:off x="468870" y="196358"/>
            <a:ext cx="5878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6F66"/>
                </a:solidFill>
                <a:latin typeface="Franklin Gothic Demi" charset="0"/>
                <a:ea typeface="Franklin Gothic Demi" charset="0"/>
                <a:cs typeface="Franklin Gothic Demi" charset="0"/>
              </a:rPr>
              <a:t>Types of Outputs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1D7146-0B5C-1A9D-67B0-11B48489F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458683"/>
            <a:ext cx="3962643" cy="26139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1234045-40A4-24D5-9C5B-175B0AA9CB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997424"/>
            <a:ext cx="3899647" cy="13506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34A8432-9004-4882-8BE1-B03F1D2B3FE9}"/>
              </a:ext>
            </a:extLst>
          </p:cNvPr>
          <p:cNvSpPr txBox="1"/>
          <p:nvPr/>
        </p:nvSpPr>
        <p:spPr>
          <a:xfrm>
            <a:off x="470647" y="954740"/>
            <a:ext cx="389964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AlphaGenome can predict on 11 different types of biological data. In combination, these outputs allow for a comprehensive view of the regulatory landscape of a given sequence.</a:t>
            </a:r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These tracks are not equally accessible for all cell types because AG’s predictions are entirely dependent on the experimental data that it was trained on.</a:t>
            </a:r>
          </a:p>
        </p:txBody>
      </p:sp>
    </p:spTree>
    <p:extLst>
      <p:ext uri="{BB962C8B-B14F-4D97-AF65-F5344CB8AC3E}">
        <p14:creationId xmlns:p14="http://schemas.microsoft.com/office/powerpoint/2010/main" val="2990867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893273-CF94-FCCE-8231-7DBB4A175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99625F3-5F59-2149-3552-4FEAE15B1E47}"/>
              </a:ext>
            </a:extLst>
          </p:cNvPr>
          <p:cNvSpPr txBox="1"/>
          <p:nvPr/>
        </p:nvSpPr>
        <p:spPr>
          <a:xfrm>
            <a:off x="408358" y="0"/>
            <a:ext cx="58781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6F66"/>
                </a:solidFill>
                <a:latin typeface="Franklin Gothic Demi" charset="0"/>
                <a:ea typeface="Franklin Gothic Demi" charset="0"/>
                <a:cs typeface="Franklin Gothic Demi" charset="0"/>
              </a:rPr>
              <a:t>Types of Outputs </a:t>
            </a:r>
            <a:r>
              <a:rPr lang="en-US" sz="2800" dirty="0" err="1">
                <a:solidFill>
                  <a:srgbClr val="006F66"/>
                </a:solidFill>
                <a:latin typeface="Franklin Gothic Demi" charset="0"/>
                <a:ea typeface="Franklin Gothic Demi" charset="0"/>
                <a:cs typeface="Franklin Gothic Demi" charset="0"/>
              </a:rPr>
              <a:t>cont</a:t>
            </a:r>
            <a:endParaRPr lang="en-US" sz="2800" dirty="0">
              <a:solidFill>
                <a:srgbClr val="006F66"/>
              </a:solidFill>
              <a:latin typeface="Franklin Gothic Demi" charset="0"/>
              <a:ea typeface="Franklin Gothic Demi" charset="0"/>
              <a:cs typeface="Franklin Gothic Demi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210F57-260E-959B-2236-07CB63D751C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85309"/>
          <a:stretch>
            <a:fillRect/>
          </a:stretch>
        </p:blipFill>
        <p:spPr>
          <a:xfrm>
            <a:off x="408358" y="523220"/>
            <a:ext cx="3962633" cy="3840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561844-441A-D34A-8951-57C38A10ED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358" y="907225"/>
            <a:ext cx="3903645" cy="360828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8673F10E-2746-2023-6D85-CDF049B372EF}"/>
              </a:ext>
            </a:extLst>
          </p:cNvPr>
          <p:cNvGrpSpPr/>
          <p:nvPr/>
        </p:nvGrpSpPr>
        <p:grpSpPr>
          <a:xfrm>
            <a:off x="4961269" y="416451"/>
            <a:ext cx="3583659" cy="4099061"/>
            <a:chOff x="4967993" y="338468"/>
            <a:chExt cx="3984476" cy="455752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78CDF95-56B5-AB80-AE1B-2C81AE490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85309"/>
            <a:stretch>
              <a:fillRect/>
            </a:stretch>
          </p:blipFill>
          <p:spPr>
            <a:xfrm>
              <a:off x="4967993" y="338468"/>
              <a:ext cx="3984476" cy="386122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130AD58-D49F-9726-A8A7-7D765E7EBD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89394" y="722473"/>
              <a:ext cx="3903644" cy="2658219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F841EA5-C86F-D9DE-BF20-454DA330F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89394" y="3366119"/>
              <a:ext cx="3903644" cy="15298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9745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7E9CD83-8B18-933A-A00E-79361AA47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5078" y="144667"/>
            <a:ext cx="4668958" cy="43197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909A1C-A465-52A3-AC13-53C1C4B47936}"/>
              </a:ext>
            </a:extLst>
          </p:cNvPr>
          <p:cNvSpPr txBox="1"/>
          <p:nvPr/>
        </p:nvSpPr>
        <p:spPr>
          <a:xfrm>
            <a:off x="468870" y="196358"/>
            <a:ext cx="3464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6F66"/>
                </a:solidFill>
                <a:latin typeface="Franklin Gothic Demi" charset="0"/>
                <a:ea typeface="Franklin Gothic Demi" charset="0"/>
                <a:cs typeface="Franklin Gothic Demi" charset="0"/>
              </a:rPr>
              <a:t>Example Output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F9CA18-DC67-643B-BB74-7FF79C1C2FE5}"/>
              </a:ext>
            </a:extLst>
          </p:cNvPr>
          <p:cNvSpPr txBox="1"/>
          <p:nvPr/>
        </p:nvSpPr>
        <p:spPr>
          <a:xfrm>
            <a:off x="363071" y="1069041"/>
            <a:ext cx="372200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From the documentation:</a:t>
            </a:r>
          </a:p>
          <a:p>
            <a:endParaRPr lang="en-US" dirty="0"/>
          </a:p>
          <a:p>
            <a:r>
              <a:rPr lang="en-US" dirty="0"/>
              <a:t>Again, using colon tissue over the APOL4 gene, we see outputs across CAGE, RNA-Seq (+,- strand), and Splice Sites. </a:t>
            </a:r>
          </a:p>
          <a:p>
            <a:endParaRPr lang="en-US" dirty="0"/>
          </a:p>
          <a:p>
            <a:r>
              <a:rPr lang="en-US" dirty="0"/>
              <a:t>We can compare the outputs for ALT (A&gt;C mutation) vs. REF (no mutation).</a:t>
            </a:r>
          </a:p>
        </p:txBody>
      </p:sp>
    </p:spTree>
    <p:extLst>
      <p:ext uri="{BB962C8B-B14F-4D97-AF65-F5344CB8AC3E}">
        <p14:creationId xmlns:p14="http://schemas.microsoft.com/office/powerpoint/2010/main" val="1921072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BBE5B3-CC74-6A72-837A-53C4FE32723D}"/>
              </a:ext>
            </a:extLst>
          </p:cNvPr>
          <p:cNvSpPr txBox="1"/>
          <p:nvPr/>
        </p:nvSpPr>
        <p:spPr>
          <a:xfrm>
            <a:off x="468870" y="196358"/>
            <a:ext cx="7229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6F66"/>
                </a:solidFill>
                <a:latin typeface="Franklin Gothic Demi" charset="0"/>
                <a:ea typeface="Franklin Gothic Demi" charset="0"/>
                <a:cs typeface="Franklin Gothic Demi" charset="0"/>
              </a:rPr>
              <a:t>Worked Example – One of our SVs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9D7158-8CC4-79B4-ADE7-ED05A0353B04}"/>
              </a:ext>
            </a:extLst>
          </p:cNvPr>
          <p:cNvSpPr txBox="1"/>
          <p:nvPr/>
        </p:nvSpPr>
        <p:spPr>
          <a:xfrm>
            <a:off x="468870" y="909756"/>
            <a:ext cx="80834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Often in our SVI Analyses, we see intronic structural variants and are unable to easily interpret their function.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00F8BE-20A5-22E5-5331-E2D52E1B3B4B}"/>
              </a:ext>
            </a:extLst>
          </p:cNvPr>
          <p:cNvSpPr txBox="1"/>
          <p:nvPr/>
        </p:nvSpPr>
        <p:spPr>
          <a:xfrm>
            <a:off x="468870" y="1694586"/>
            <a:ext cx="74648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In this example, we’ll step back into one of our samples and choose a potentially relevant intronic SV to analyze via AlphaGenome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AEBF80-54F7-6B12-AB09-7D4794797E8A}"/>
              </a:ext>
            </a:extLst>
          </p:cNvPr>
          <p:cNvSpPr/>
          <p:nvPr/>
        </p:nvSpPr>
        <p:spPr>
          <a:xfrm>
            <a:off x="161366" y="2972672"/>
            <a:ext cx="1822076" cy="941294"/>
          </a:xfrm>
          <a:prstGeom prst="rect">
            <a:avLst/>
          </a:prstGeom>
          <a:solidFill>
            <a:srgbClr val="1F6F6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MCW SVI 0155 UDD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41D555-3B52-4E95-8556-E5E0DF8267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1324"/>
          <a:stretch>
            <a:fillRect/>
          </a:stretch>
        </p:blipFill>
        <p:spPr>
          <a:xfrm>
            <a:off x="2229971" y="2340917"/>
            <a:ext cx="6819900" cy="2567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814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0952CD-A700-311A-B10A-962C206D2295}"/>
              </a:ext>
            </a:extLst>
          </p:cNvPr>
          <p:cNvSpPr txBox="1"/>
          <p:nvPr/>
        </p:nvSpPr>
        <p:spPr>
          <a:xfrm>
            <a:off x="468870" y="196358"/>
            <a:ext cx="7229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6F66"/>
                </a:solidFill>
                <a:latin typeface="Franklin Gothic Demi" charset="0"/>
                <a:ea typeface="Franklin Gothic Demi" charset="0"/>
                <a:cs typeface="Franklin Gothic Demi" charset="0"/>
              </a:rPr>
              <a:t>Worked Example – One of our SVs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1700E5-AA8B-2677-8FA4-385AB4DFA08E}"/>
              </a:ext>
            </a:extLst>
          </p:cNvPr>
          <p:cNvSpPr txBox="1"/>
          <p:nvPr/>
        </p:nvSpPr>
        <p:spPr>
          <a:xfrm>
            <a:off x="363072" y="1069041"/>
            <a:ext cx="279026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Through Geneyx, we can easily find intronic structural variants (called by Sniffles2) with a phenotype score attached.</a:t>
            </a:r>
          </a:p>
          <a:p>
            <a:endParaRPr lang="en-US" dirty="0"/>
          </a:p>
          <a:p>
            <a:r>
              <a:rPr lang="en-US" dirty="0"/>
              <a:t>Here - we’ll select a 39bp Heterozygous deletion on Chr9 in the </a:t>
            </a:r>
            <a:r>
              <a:rPr lang="en-US" i="1" dirty="0"/>
              <a:t>COL5A1 </a:t>
            </a:r>
            <a:r>
              <a:rPr lang="en-US" dirty="0"/>
              <a:t>gene.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108CCD-21AF-8CAF-C423-792726A12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868" y="1405218"/>
            <a:ext cx="5839483" cy="2181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20810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MCW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006E65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owerPoint_TEMPLATE" id="{FBF68CCE-EF30-0048-B97C-DBC5FBEBCC89}" vid="{86555D4F-A6F2-2243-9E91-DA187EC4EAD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Custom Design</Template>
  <TotalTime>1185</TotalTime>
  <Words>691</Words>
  <Application>Microsoft Macintosh PowerPoint</Application>
  <PresentationFormat>On-screen Show (16:9)</PresentationFormat>
  <Paragraphs>74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Franklin Gothic Book</vt:lpstr>
      <vt:lpstr>Franklin Gothic Demi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Gallagher, Ryan</dc:creator>
  <cp:lastModifiedBy>Gallagher, Ryan</cp:lastModifiedBy>
  <cp:revision>9</cp:revision>
  <dcterms:created xsi:type="dcterms:W3CDTF">2025-08-28T19:07:14Z</dcterms:created>
  <dcterms:modified xsi:type="dcterms:W3CDTF">2025-08-29T14:52:57Z</dcterms:modified>
</cp:coreProperties>
</file>

<file path=docProps/thumbnail.jpeg>
</file>